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338" r:id="rId7"/>
    <p:sldId id="339" r:id="rId8"/>
    <p:sldId id="340" r:id="rId9"/>
    <p:sldId id="334" r:id="rId10"/>
    <p:sldId id="341" r:id="rId11"/>
    <p:sldId id="342" r:id="rId12"/>
    <p:sldId id="261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6007" autoAdjust="0"/>
  </p:normalViewPr>
  <p:slideViewPr>
    <p:cSldViewPr snapToGrid="0">
      <p:cViewPr varScale="1">
        <p:scale>
          <a:sx n="78" d="100"/>
          <a:sy n="78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AE93-9020-49FE-B440-34FCF1514EA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1D44B-2B40-4885-BE6E-FD7A2CD7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7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1D44B-2B40-4885-BE6E-FD7A2CD797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62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1D44B-2B40-4885-BE6E-FD7A2CD797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3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1D44B-2B40-4885-BE6E-FD7A2CD797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1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1D44B-2B40-4885-BE6E-FD7A2CD797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62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1D44B-2B40-4885-BE6E-FD7A2CD797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75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1D44B-2B40-4885-BE6E-FD7A2CD797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98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1D44B-2B40-4885-BE6E-FD7A2CD797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54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1D44B-2B40-4885-BE6E-FD7A2CD797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55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1D44B-2B40-4885-BE6E-FD7A2CD797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7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876C-9066-4EE9-B06A-25BE26BA6CE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20B-BA3C-4C05-8FEA-E2825710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4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876C-9066-4EE9-B06A-25BE26BA6CE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20B-BA3C-4C05-8FEA-E2825710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5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876C-9066-4EE9-B06A-25BE26BA6CE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20B-BA3C-4C05-8FEA-E2825710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7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876C-9066-4EE9-B06A-25BE26BA6CE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20B-BA3C-4C05-8FEA-E2825710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8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876C-9066-4EE9-B06A-25BE26BA6CE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20B-BA3C-4C05-8FEA-E2825710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876C-9066-4EE9-B06A-25BE26BA6CE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20B-BA3C-4C05-8FEA-E2825710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8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876C-9066-4EE9-B06A-25BE26BA6CE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20B-BA3C-4C05-8FEA-E2825710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9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876C-9066-4EE9-B06A-25BE26BA6CE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20B-BA3C-4C05-8FEA-E2825710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8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876C-9066-4EE9-B06A-25BE26BA6CE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20B-BA3C-4C05-8FEA-E2825710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876C-9066-4EE9-B06A-25BE26BA6CE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20B-BA3C-4C05-8FEA-E2825710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4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876C-9066-4EE9-B06A-25BE26BA6CE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20B-BA3C-4C05-8FEA-E2825710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6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876C-9066-4EE9-B06A-25BE26BA6CE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2A20B-BA3C-4C05-8FEA-E2825710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4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thew.Blacwell@columbiasc.go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400" y="497967"/>
            <a:ext cx="3405195" cy="1398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3677" y="1896086"/>
            <a:ext cx="78646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Rosewood Water Main Update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September 14</a:t>
            </a:r>
            <a:r>
              <a:rPr lang="en-US" baseline="30000" dirty="0" smtClean="0"/>
              <a:t>th</a:t>
            </a:r>
            <a:r>
              <a:rPr lang="en-US" dirty="0" smtClean="0"/>
              <a:t>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971" y="6339244"/>
            <a:ext cx="2528179" cy="347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450" y="5609696"/>
            <a:ext cx="986550" cy="1134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9545" y="369027"/>
            <a:ext cx="57402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Water Line Construction</a:t>
            </a:r>
            <a:endParaRPr lang="en-US" sz="4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04231" y="1312333"/>
            <a:ext cx="10310919" cy="484462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90000"/>
                  <a:lumOff val="10000"/>
                </a:schemeClr>
              </a:buClr>
              <a:buSzPct val="100000"/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90000"/>
                  <a:lumOff val="10000"/>
                </a:schemeClr>
              </a:buClr>
              <a:buSzPct val="100000"/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90000"/>
                  <a:lumOff val="10000"/>
                </a:schemeClr>
              </a:buClr>
              <a:buSzPct val="100000"/>
              <a:buFont typeface="Arial" pitchFamily="34" charset="0"/>
              <a:buChar char="•"/>
              <a:defRPr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 marL="19192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+mn-lt"/>
              </a:defRPr>
            </a:lvl6pPr>
            <a:lvl7pPr marL="23764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+mn-lt"/>
              </a:defRPr>
            </a:lvl7pPr>
            <a:lvl8pPr marL="28336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+mn-lt"/>
              </a:defRPr>
            </a:lvl8pPr>
            <a:lvl9pPr marL="32908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A few meter relocations / service interruptions</a:t>
            </a:r>
          </a:p>
          <a:p>
            <a:pPr lvl="1"/>
            <a:r>
              <a:rPr lang="en-US" kern="0" dirty="0" smtClean="0">
                <a:solidFill>
                  <a:schemeClr val="tx1"/>
                </a:solidFill>
              </a:rPr>
              <a:t>Relocation of inaccessible / odd sized meter boxes (AMI)</a:t>
            </a:r>
          </a:p>
          <a:p>
            <a:pPr lvl="1"/>
            <a:r>
              <a:rPr lang="en-US" kern="0" dirty="0" smtClean="0">
                <a:solidFill>
                  <a:schemeClr val="tx1"/>
                </a:solidFill>
              </a:rPr>
              <a:t>Relocation of any backyard meters to street side</a:t>
            </a:r>
          </a:p>
          <a:p>
            <a:pPr lvl="1"/>
            <a:r>
              <a:rPr lang="en-US" kern="0" dirty="0" smtClean="0">
                <a:solidFill>
                  <a:schemeClr val="tx1"/>
                </a:solidFill>
              </a:rPr>
              <a:t>Tie-in of new service connection to existing home service</a:t>
            </a:r>
          </a:p>
        </p:txBody>
      </p:sp>
      <p:pic>
        <p:nvPicPr>
          <p:cNvPr id="11" name="Picture 3" descr="IMG_312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717" y="3247603"/>
            <a:ext cx="3858508" cy="29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IMG_68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60" y="3305060"/>
            <a:ext cx="3782308" cy="28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9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450" y="5609696"/>
            <a:ext cx="986550" cy="1134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7153" y="352827"/>
            <a:ext cx="57402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Water Line Construction</a:t>
            </a:r>
            <a:endParaRPr lang="en-US" sz="4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49147" y="1312332"/>
            <a:ext cx="10456303" cy="4857113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90000"/>
                  <a:lumOff val="10000"/>
                </a:schemeClr>
              </a:buClr>
              <a:buSzPct val="100000"/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90000"/>
                  <a:lumOff val="10000"/>
                </a:schemeClr>
              </a:buClr>
              <a:buSzPct val="100000"/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90000"/>
                  <a:lumOff val="10000"/>
                </a:schemeClr>
              </a:buClr>
              <a:buSzPct val="100000"/>
              <a:buFont typeface="Arial" pitchFamily="34" charset="0"/>
              <a:buChar char="•"/>
              <a:defRPr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 marL="19192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+mn-lt"/>
              </a:defRPr>
            </a:lvl6pPr>
            <a:lvl7pPr marL="23764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+mn-lt"/>
              </a:defRPr>
            </a:lvl7pPr>
            <a:lvl8pPr marL="28336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+mn-lt"/>
              </a:defRPr>
            </a:lvl8pPr>
            <a:lvl9pPr marL="32908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Backfill and Asphalt / Concrete Repair (35% of budget)</a:t>
            </a:r>
          </a:p>
          <a:p>
            <a:pPr lvl="1"/>
            <a:r>
              <a:rPr lang="en-US" kern="0" dirty="0" smtClean="0">
                <a:solidFill>
                  <a:schemeClr val="tx1"/>
                </a:solidFill>
              </a:rPr>
              <a:t>Most areas will be patch / repair of just the trench cut</a:t>
            </a:r>
          </a:p>
          <a:p>
            <a:pPr lvl="1"/>
            <a:r>
              <a:rPr lang="en-US" kern="0" dirty="0" smtClean="0">
                <a:solidFill>
                  <a:schemeClr val="tx1"/>
                </a:solidFill>
              </a:rPr>
              <a:t>Entire lane or intersection to be resurfaced in some areas</a:t>
            </a:r>
          </a:p>
          <a:p>
            <a:pPr lvl="2"/>
            <a:r>
              <a:rPr lang="en-US" kern="0" dirty="0" smtClean="0">
                <a:solidFill>
                  <a:schemeClr val="tx1"/>
                </a:solidFill>
              </a:rPr>
              <a:t>Especially on Rosewood Avenue</a:t>
            </a:r>
            <a:endParaRPr lang="en-US" kern="0" dirty="0">
              <a:solidFill>
                <a:schemeClr val="tx1"/>
              </a:solidFill>
            </a:endParaRPr>
          </a:p>
        </p:txBody>
      </p:sp>
      <p:pic>
        <p:nvPicPr>
          <p:cNvPr id="11" name="Picture 4" descr="IMG_66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62" y="3378785"/>
            <a:ext cx="3668818" cy="276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MG_67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06" y="3403920"/>
            <a:ext cx="3602149" cy="27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5" t="18063" r="18785" b="41085"/>
          <a:stretch/>
        </p:blipFill>
        <p:spPr>
          <a:xfrm>
            <a:off x="8370487" y="3403117"/>
            <a:ext cx="2663952" cy="27419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937" y="6284891"/>
            <a:ext cx="2528179" cy="34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450" y="5609696"/>
            <a:ext cx="986550" cy="1134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3615" y="542891"/>
            <a:ext cx="4241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Post Construction</a:t>
            </a:r>
            <a:endParaRPr lang="en-US" sz="4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879599"/>
            <a:ext cx="10500360" cy="4297363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/>
              <a:t>Once your water line has been tested and reconnected to your meter, you will have the recommended water pressure coming to your house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You may temporarily experience some discolored water due to debris that is knocked loose from the higher water pressure. 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The City recommends running an external spigot or hose until the discoloration is gone to avoid clogging internal faucets with debris.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303213" lvl="1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303213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937" y="6284891"/>
            <a:ext cx="2528179" cy="34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937" y="6284891"/>
            <a:ext cx="2528179" cy="347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450" y="5609696"/>
            <a:ext cx="986550" cy="1134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0033" y="300825"/>
            <a:ext cx="511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Questions/Discussion</a:t>
            </a:r>
            <a:endParaRPr lang="en-US" sz="44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65960" y="1769004"/>
            <a:ext cx="8037356" cy="384069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City Inspector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Matt Blackwell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803-216-4590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hlinkClick r:id="rId6"/>
              </a:rPr>
              <a:t>Matthew.Blackwell@columbiasc.gov</a:t>
            </a:r>
            <a:endParaRPr lang="en-US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b="1" kern="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b="1" kern="0" dirty="0" smtClean="0"/>
              <a:t>Follow </a:t>
            </a:r>
            <a:r>
              <a:rPr lang="en-US" b="1" kern="0" dirty="0"/>
              <a:t>us on social media! </a:t>
            </a:r>
            <a:endParaRPr lang="en-US" b="1" kern="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b="1" kern="0" dirty="0" smtClean="0"/>
              <a:t>We </a:t>
            </a:r>
            <a:r>
              <a:rPr lang="en-US" b="1" kern="0" dirty="0"/>
              <a:t>are </a:t>
            </a:r>
            <a:r>
              <a:rPr lang="en-US" b="1" kern="0" dirty="0" err="1"/>
              <a:t>ColumbiaSCWater</a:t>
            </a:r>
            <a:r>
              <a:rPr lang="en-US" b="1" kern="0" dirty="0"/>
              <a:t> on Facebook, Twitter and Instagram.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algn="ctr">
              <a:spcBef>
                <a:spcPts val="0"/>
              </a:spcBef>
            </a:pPr>
            <a:endParaRPr lang="en-US" dirty="0" smtClean="0"/>
          </a:p>
          <a:p>
            <a:pPr algn="ctr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937" y="6284891"/>
            <a:ext cx="2528179" cy="347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450" y="5609696"/>
            <a:ext cx="986550" cy="113453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E36B2F-D036-C12C-5C21-FCCA1792734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Introductions</a:t>
            </a:r>
          </a:p>
          <a:p>
            <a:r>
              <a:rPr lang="en-US" dirty="0"/>
              <a:t>Rosewood Drinking Water Project</a:t>
            </a:r>
          </a:p>
          <a:p>
            <a:r>
              <a:rPr lang="en-US" dirty="0"/>
              <a:t>Questions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37179" y="488918"/>
            <a:ext cx="19176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Agenda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185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937" y="6284891"/>
            <a:ext cx="2528179" cy="347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450" y="5609696"/>
            <a:ext cx="986550" cy="1134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4000" y="493032"/>
            <a:ext cx="43174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Rosewood Project</a:t>
            </a:r>
            <a:endParaRPr lang="en-US" sz="4400" dirty="0"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3440" y="1645920"/>
            <a:ext cx="11018520" cy="380617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/>
              <a:t>The Rosewood Area Water System Improvements (WM3925) Project will install approximately 115,500 ft. of new water lines in the Rosewood area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Project is divided into three phases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Current budget estimates: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Phase 1:  $12.0 million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Phase 2:  $10.0 million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Phase 3:  $11.9 million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Total:  $33.9 million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450" y="5609696"/>
            <a:ext cx="986550" cy="1134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7219" y="455980"/>
            <a:ext cx="65247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Rosewood Project Schedule</a:t>
            </a:r>
            <a:endParaRPr lang="en-US" sz="4400" dirty="0"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77510" y="1569720"/>
            <a:ext cx="10257150" cy="444549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 smtClean="0"/>
              <a:t>Design Work Began:  January 2021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Phase 1 is complete, Phase 2 at 90%, Phase 3 at 60%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Phase 1 Construction Start Date:  Fall 2023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Phase 1 Construction Completion:  Spring 2025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Work will be done by LAD Construction (Supervisor Ted Blackwell)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Phase 2 Construction Start Date:  Spring 2024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Phase 2 Construction Completion:  Fall of 2026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Phase 3 Construction Start Date:  Fall 2024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Phase 3 Construction Completion:  Spring 2027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87" y="6332531"/>
            <a:ext cx="2528179" cy="34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450" y="5609696"/>
            <a:ext cx="986550" cy="1134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8842" y="85472"/>
            <a:ext cx="54956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Rosewood Project Map</a:t>
            </a:r>
            <a:endParaRPr lang="en-US" sz="4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198" y="854913"/>
            <a:ext cx="10423252" cy="600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450" y="5609696"/>
            <a:ext cx="986550" cy="1134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7025" y="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Phase 1</a:t>
            </a:r>
            <a:endParaRPr lang="en-US" sz="4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050" y="762000"/>
            <a:ext cx="10543142" cy="6096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934970"/>
              </p:ext>
            </p:extLst>
          </p:nvPr>
        </p:nvGraphicFramePr>
        <p:xfrm>
          <a:off x="882357" y="4808049"/>
          <a:ext cx="37568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105">
                  <a:extLst>
                    <a:ext uri="{9D8B030D-6E8A-4147-A177-3AD203B41FA5}">
                      <a16:colId xmlns:a16="http://schemas.microsoft.com/office/drawing/2014/main" val="1338094848"/>
                    </a:ext>
                  </a:extLst>
                </a:gridCol>
                <a:gridCol w="1749699">
                  <a:extLst>
                    <a:ext uri="{9D8B030D-6E8A-4147-A177-3AD203B41FA5}">
                      <a16:colId xmlns:a16="http://schemas.microsoft.com/office/drawing/2014/main" val="346511927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Phase 1 Schedule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01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Construction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 2023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673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Construction 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 2025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037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0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450" y="5609696"/>
            <a:ext cx="986550" cy="1134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7049" y="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Phase 2</a:t>
            </a:r>
            <a:endParaRPr lang="en-US" sz="4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885" y="769441"/>
            <a:ext cx="10653486" cy="6096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401833"/>
              </p:ext>
            </p:extLst>
          </p:nvPr>
        </p:nvGraphicFramePr>
        <p:xfrm>
          <a:off x="813885" y="4528348"/>
          <a:ext cx="386191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262">
                  <a:extLst>
                    <a:ext uri="{9D8B030D-6E8A-4147-A177-3AD203B41FA5}">
                      <a16:colId xmlns:a16="http://schemas.microsoft.com/office/drawing/2014/main" val="2737640498"/>
                    </a:ext>
                  </a:extLst>
                </a:gridCol>
                <a:gridCol w="1798654">
                  <a:extLst>
                    <a:ext uri="{9D8B030D-6E8A-4147-A177-3AD203B41FA5}">
                      <a16:colId xmlns:a16="http://schemas.microsoft.com/office/drawing/2014/main" val="267419548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Phase 2 Schedule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851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Construction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Spring 2024*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24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Construction 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Fall 2026*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17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*Pending </a:t>
                      </a:r>
                      <a:r>
                        <a:rPr lang="en-US" sz="1400" dirty="0" smtClean="0"/>
                        <a:t>permitting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661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5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450" y="5609696"/>
            <a:ext cx="986550" cy="1134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7049" y="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Phase 3</a:t>
            </a:r>
            <a:endParaRPr lang="en-US" sz="4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886" y="769441"/>
            <a:ext cx="10305564" cy="60960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844077"/>
              </p:ext>
            </p:extLst>
          </p:nvPr>
        </p:nvGraphicFramePr>
        <p:xfrm>
          <a:off x="6892401" y="4126336"/>
          <a:ext cx="386191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262">
                  <a:extLst>
                    <a:ext uri="{9D8B030D-6E8A-4147-A177-3AD203B41FA5}">
                      <a16:colId xmlns:a16="http://schemas.microsoft.com/office/drawing/2014/main" val="2737640498"/>
                    </a:ext>
                  </a:extLst>
                </a:gridCol>
                <a:gridCol w="1798654">
                  <a:extLst>
                    <a:ext uri="{9D8B030D-6E8A-4147-A177-3AD203B41FA5}">
                      <a16:colId xmlns:a16="http://schemas.microsoft.com/office/drawing/2014/main" val="267419548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Phase 3 Schedule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851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Construction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Fall 2024*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24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Construction 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Spring </a:t>
                      </a:r>
                      <a:r>
                        <a:rPr lang="en-US" dirty="0" smtClean="0"/>
                        <a:t>2027*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17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*Pending funding availability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661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7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450" y="5609696"/>
            <a:ext cx="986550" cy="1134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2457" y="434963"/>
            <a:ext cx="57402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Water Line Construction</a:t>
            </a:r>
            <a:endParaRPr lang="en-US" sz="4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9755" y="1312333"/>
            <a:ext cx="10445695" cy="4864629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90000"/>
                  <a:lumOff val="10000"/>
                </a:schemeClr>
              </a:buClr>
              <a:buSzPct val="100000"/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90000"/>
                  <a:lumOff val="10000"/>
                </a:schemeClr>
              </a:buClr>
              <a:buSzPct val="100000"/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90000"/>
                  <a:lumOff val="10000"/>
                </a:schemeClr>
              </a:buClr>
              <a:buSzPct val="100000"/>
              <a:buFont typeface="Arial" pitchFamily="34" charset="0"/>
              <a:buChar char="•"/>
              <a:defRPr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 marL="19192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+mn-lt"/>
              </a:defRPr>
            </a:lvl6pPr>
            <a:lvl7pPr marL="23764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+mn-lt"/>
              </a:defRPr>
            </a:lvl7pPr>
            <a:lvl8pPr marL="28336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+mn-lt"/>
              </a:defRPr>
            </a:lvl8pPr>
            <a:lvl9pPr marL="32908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Water line construction is done in stages. </a:t>
            </a:r>
          </a:p>
          <a:p>
            <a:r>
              <a:rPr lang="en-US" kern="0" dirty="0" smtClean="0">
                <a:solidFill>
                  <a:schemeClr val="tx1"/>
                </a:solidFill>
              </a:rPr>
              <a:t>Temporary impacts to parking and driveway access</a:t>
            </a:r>
          </a:p>
          <a:p>
            <a:pPr lvl="1"/>
            <a:r>
              <a:rPr lang="en-US" kern="0" dirty="0" smtClean="0">
                <a:solidFill>
                  <a:schemeClr val="tx1"/>
                </a:solidFill>
              </a:rPr>
              <a:t>Road detours / limited through traffic</a:t>
            </a:r>
            <a:endParaRPr lang="en-US" kern="0" dirty="0">
              <a:solidFill>
                <a:schemeClr val="tx1"/>
              </a:solidFill>
            </a:endParaRPr>
          </a:p>
          <a:p>
            <a:pPr lvl="1"/>
            <a:r>
              <a:rPr lang="en-US" kern="0" dirty="0" smtClean="0">
                <a:solidFill>
                  <a:schemeClr val="tx1"/>
                </a:solidFill>
              </a:rPr>
              <a:t>Items in ROW or front yards may be moved if they are blocking construction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5"/>
          <a:stretch/>
        </p:blipFill>
        <p:spPr>
          <a:xfrm>
            <a:off x="858795" y="3281306"/>
            <a:ext cx="2293212" cy="3179290"/>
          </a:xfrm>
          <a:prstGeom prst="rect">
            <a:avLst/>
          </a:prstGeom>
        </p:spPr>
      </p:pic>
      <p:pic>
        <p:nvPicPr>
          <p:cNvPr id="8" name="Picture 2" descr="IMG_38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863" y="3687004"/>
            <a:ext cx="3678450" cy="277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IMG_386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/>
          <a:stretch/>
        </p:blipFill>
        <p:spPr bwMode="auto">
          <a:xfrm>
            <a:off x="7791582" y="3327327"/>
            <a:ext cx="3357701" cy="308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9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10381</TotalTime>
  <Words>426</Words>
  <Application>Microsoft Office PowerPoint</Application>
  <PresentationFormat>Widescreen</PresentationFormat>
  <Paragraphs>84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Chandler, Anukkah L</dc:creator>
  <cp:lastModifiedBy>Wildt, Benjamin L</cp:lastModifiedBy>
  <cp:revision>64</cp:revision>
  <dcterms:created xsi:type="dcterms:W3CDTF">2022-11-11T21:35:22Z</dcterms:created>
  <dcterms:modified xsi:type="dcterms:W3CDTF">2023-09-15T15:38:33Z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